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2" r:id="rId3"/>
    <p:sldId id="276" r:id="rId4"/>
    <p:sldId id="270" r:id="rId5"/>
    <p:sldId id="271" r:id="rId6"/>
    <p:sldId id="272" r:id="rId7"/>
    <p:sldId id="273" r:id="rId8"/>
    <p:sldId id="274" r:id="rId9"/>
    <p:sldId id="277" r:id="rId10"/>
    <p:sldId id="267" r:id="rId11"/>
    <p:sldId id="268" r:id="rId12"/>
    <p:sldId id="283" r:id="rId13"/>
    <p:sldId id="257" r:id="rId14"/>
    <p:sldId id="281" r:id="rId15"/>
    <p:sldId id="278" r:id="rId16"/>
    <p:sldId id="279" r:id="rId17"/>
    <p:sldId id="280" r:id="rId18"/>
    <p:sldId id="295" r:id="rId19"/>
    <p:sldId id="263" r:id="rId20"/>
    <p:sldId id="287" r:id="rId21"/>
    <p:sldId id="261" r:id="rId22"/>
    <p:sldId id="266" r:id="rId23"/>
    <p:sldId id="262" r:id="rId24"/>
    <p:sldId id="288" r:id="rId25"/>
    <p:sldId id="258" r:id="rId26"/>
    <p:sldId id="285" r:id="rId27"/>
    <p:sldId id="289" r:id="rId28"/>
    <p:sldId id="290" r:id="rId29"/>
    <p:sldId id="264" r:id="rId30"/>
    <p:sldId id="259" r:id="rId31"/>
    <p:sldId id="260" r:id="rId32"/>
    <p:sldId id="293" r:id="rId33"/>
    <p:sldId id="286" r:id="rId34"/>
    <p:sldId id="294" r:id="rId35"/>
    <p:sldId id="26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ogemas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onora\Desktop\censo%20suas%20mg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Oferta de serviços pelo Município - 2005 / 2009 / 2012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Oferta de serviços</c:v>
          </c:tx>
          <c:val>
            <c:numRef>
              <c:f>comparação!$B$66:$B$68</c:f>
              <c:numCache>
                <c:formatCode>#\ ###\ ###</c:formatCode>
                <c:ptCount val="3"/>
                <c:pt idx="0">
                  <c:v>797</c:v>
                </c:pt>
                <c:pt idx="1">
                  <c:v>819</c:v>
                </c:pt>
                <c:pt idx="2">
                  <c:v>841</c:v>
                </c:pt>
              </c:numCache>
            </c:numRef>
          </c:val>
        </c:ser>
        <c:dLbls/>
        <c:axId val="51002752"/>
        <c:axId val="60359040"/>
      </c:barChart>
      <c:catAx>
        <c:axId val="51002752"/>
        <c:scaling>
          <c:orientation val="minMax"/>
        </c:scaling>
        <c:axPos val="b"/>
        <c:majorTickMark val="none"/>
        <c:tickLblPos val="nextTo"/>
        <c:crossAx val="60359040"/>
        <c:crosses val="autoZero"/>
        <c:auto val="1"/>
        <c:lblAlgn val="ctr"/>
        <c:lblOffset val="100"/>
      </c:catAx>
      <c:valAx>
        <c:axId val="603590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Oferta</a:t>
                </a:r>
                <a:r>
                  <a:rPr lang="pt-BR" baseline="0"/>
                  <a:t> de serviços</a:t>
                </a:r>
                <a:endParaRPr lang="pt-BR"/>
              </a:p>
            </c:rich>
          </c:tx>
          <c:layout/>
        </c:title>
        <c:numFmt formatCode="#\ ###\ ###" sourceLinked="1"/>
        <c:majorTickMark val="none"/>
        <c:tickLblPos val="nextTo"/>
        <c:crossAx val="51002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400"/>
              <a:t>Gestão do SUAS na estrutura municipal - 2013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Plan1!$C$13:$C$15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Plan1!$D$13:$D$15</c:f>
              <c:numCache>
                <c:formatCode>General</c:formatCode>
                <c:ptCount val="3"/>
                <c:pt idx="0">
                  <c:v>179</c:v>
                </c:pt>
                <c:pt idx="1">
                  <c:v>562</c:v>
                </c:pt>
                <c:pt idx="2">
                  <c:v>112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Regulação na estrutura da gestão municipal - 2013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Plan1!$C$26:$C$28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Plan1!$D$26:$D$28</c:f>
              <c:numCache>
                <c:formatCode>General</c:formatCode>
                <c:ptCount val="3"/>
                <c:pt idx="0">
                  <c:v>224</c:v>
                </c:pt>
                <c:pt idx="1">
                  <c:v>400</c:v>
                </c:pt>
                <c:pt idx="2">
                  <c:v>229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Vigilância na estrutura da gestão municipal - 2013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Plan1!$C$17:$C$19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Plan1!$D$17:$D$19</c:f>
              <c:numCache>
                <c:formatCode>General</c:formatCode>
                <c:ptCount val="3"/>
                <c:pt idx="0">
                  <c:v>255</c:v>
                </c:pt>
                <c:pt idx="1">
                  <c:v>362</c:v>
                </c:pt>
                <c:pt idx="2">
                  <c:v>236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Gestão do trabalho na estrutura</a:t>
            </a:r>
            <a:r>
              <a:rPr lang="pt-BR" sz="1400" baseline="0"/>
              <a:t> da SMAS - 2013</a:t>
            </a:r>
            <a:endParaRPr lang="pt-BR" sz="140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Plan1!$C$30:$C$32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Plan1!$D$30:$D$32</c:f>
              <c:numCache>
                <c:formatCode>General</c:formatCode>
                <c:ptCount val="3"/>
                <c:pt idx="0">
                  <c:v>252</c:v>
                </c:pt>
                <c:pt idx="1">
                  <c:v>310</c:v>
                </c:pt>
                <c:pt idx="2">
                  <c:v>291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Gestão</a:t>
            </a:r>
            <a:r>
              <a:rPr lang="pt-BR" sz="1400" baseline="0"/>
              <a:t> do PBF na estrutura da SMAS - 2013</a:t>
            </a:r>
            <a:endParaRPr lang="pt-BR" sz="140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Plan1!$C$34:$C$36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Plan1!$D$34:$D$36</c:f>
              <c:numCache>
                <c:formatCode>General</c:formatCode>
                <c:ptCount val="3"/>
                <c:pt idx="0">
                  <c:v>164</c:v>
                </c:pt>
                <c:pt idx="1">
                  <c:v>614</c:v>
                </c:pt>
                <c:pt idx="2">
                  <c:v>75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Gestão de benefícios na estrutura da SMAS - 2013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Plan1!$C$38:$C$40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Plan1!$D$38:$D$40</c:f>
              <c:numCache>
                <c:formatCode>General</c:formatCode>
                <c:ptCount val="3"/>
                <c:pt idx="0">
                  <c:v>211</c:v>
                </c:pt>
                <c:pt idx="1">
                  <c:v>525</c:v>
                </c:pt>
                <c:pt idx="2">
                  <c:v>117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Adequação da lei municipal à Lei do  SUAS - 2013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Plan1!$C$42:$C$43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Plan1!$D$42:$D$43</c:f>
              <c:numCache>
                <c:formatCode>General</c:formatCode>
                <c:ptCount val="2"/>
                <c:pt idx="0">
                  <c:v>211</c:v>
                </c:pt>
                <c:pt idx="1">
                  <c:v>642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Gestora</a:t>
            </a:r>
            <a:r>
              <a:rPr lang="pt-BR" baseline="0"/>
              <a:t> "Primeira Dama" - 2009 / 2012</a:t>
            </a:r>
            <a:endParaRPr lang="pt-BR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val>
            <c:numRef>
              <c:f>comparação!$B$79:$B$80</c:f>
              <c:numCache>
                <c:formatCode>General</c:formatCode>
                <c:ptCount val="2"/>
                <c:pt idx="0">
                  <c:v>100</c:v>
                </c:pt>
                <c:pt idx="1">
                  <c:v>93</c:v>
                </c:pt>
              </c:numCache>
            </c:numRef>
          </c:val>
        </c:ser>
        <c:dLbls/>
        <c:axId val="51067904"/>
        <c:axId val="51074176"/>
      </c:barChart>
      <c:catAx>
        <c:axId val="5106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Anos 2009 - 2012</a:t>
                </a:r>
              </a:p>
            </c:rich>
          </c:tx>
          <c:layout/>
        </c:title>
        <c:majorTickMark val="none"/>
        <c:tickLblPos val="nextTo"/>
        <c:crossAx val="51074176"/>
        <c:crosses val="autoZero"/>
        <c:auto val="1"/>
        <c:lblAlgn val="ctr"/>
        <c:lblOffset val="100"/>
      </c:catAx>
      <c:valAx>
        <c:axId val="51074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Número</a:t>
                </a:r>
                <a:r>
                  <a:rPr lang="pt-BR" baseline="0"/>
                  <a:t> de Gestoras</a:t>
                </a:r>
                <a:endParaRPr lang="pt-BR"/>
              </a:p>
            </c:rich>
          </c:tx>
          <c:layout/>
        </c:title>
        <c:numFmt formatCode="General" sourceLinked="1"/>
        <c:tickLblPos val="nextTo"/>
        <c:crossAx val="51067904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200"/>
              <a:t>Escolaridade do titular - 2005 / 2009 / 2012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v>2005</c:v>
          </c:tx>
          <c:cat>
            <c:strRef>
              <c:f>comparação!$B$3:$H$3</c:f>
              <c:strCache>
                <c:ptCount val="7"/>
                <c:pt idx="0">
                  <c:v>Ensino fundamental incompleto</c:v>
                </c:pt>
                <c:pt idx="1">
                  <c:v>Ensino fundamental completo</c:v>
                </c:pt>
                <c:pt idx="2">
                  <c:v>Ensino
médio incompleto</c:v>
                </c:pt>
                <c:pt idx="3">
                  <c:v>Ensino
médio completo</c:v>
                </c:pt>
                <c:pt idx="4">
                  <c:v>Ensino superior incompleto</c:v>
                </c:pt>
                <c:pt idx="5">
                  <c:v>Ensino superior completo</c:v>
                </c:pt>
                <c:pt idx="6">
                  <c:v>Pós-
graduação</c:v>
                </c:pt>
              </c:strCache>
            </c:strRef>
          </c:cat>
          <c:val>
            <c:numRef>
              <c:f>comparação!$B$4:$H$4</c:f>
              <c:numCache>
                <c:formatCode>#\ ###\ ###</c:formatCode>
                <c:ptCount val="7"/>
                <c:pt idx="0">
                  <c:v>21</c:v>
                </c:pt>
                <c:pt idx="1">
                  <c:v>27</c:v>
                </c:pt>
                <c:pt idx="2">
                  <c:v>34</c:v>
                </c:pt>
                <c:pt idx="3">
                  <c:v>195</c:v>
                </c:pt>
                <c:pt idx="4">
                  <c:v>89</c:v>
                </c:pt>
                <c:pt idx="5">
                  <c:v>360</c:v>
                </c:pt>
                <c:pt idx="6">
                  <c:v>127</c:v>
                </c:pt>
              </c:numCache>
            </c:numRef>
          </c:val>
        </c:ser>
        <c:ser>
          <c:idx val="1"/>
          <c:order val="1"/>
          <c:tx>
            <c:v>2009</c:v>
          </c:tx>
          <c:cat>
            <c:strRef>
              <c:f>comparação!$B$3:$H$3</c:f>
              <c:strCache>
                <c:ptCount val="7"/>
                <c:pt idx="0">
                  <c:v>Ensino fundamental incompleto</c:v>
                </c:pt>
                <c:pt idx="1">
                  <c:v>Ensino fundamental completo</c:v>
                </c:pt>
                <c:pt idx="2">
                  <c:v>Ensino
médio incompleto</c:v>
                </c:pt>
                <c:pt idx="3">
                  <c:v>Ensino
médio completo</c:v>
                </c:pt>
                <c:pt idx="4">
                  <c:v>Ensino superior incompleto</c:v>
                </c:pt>
                <c:pt idx="5">
                  <c:v>Ensino superior completo</c:v>
                </c:pt>
                <c:pt idx="6">
                  <c:v>Pós-
graduação</c:v>
                </c:pt>
              </c:strCache>
            </c:strRef>
          </c:cat>
          <c:val>
            <c:numRef>
              <c:f>comparação!$B$5:$H$5</c:f>
              <c:numCache>
                <c:formatCode>#\ ###\ ###</c:formatCode>
                <c:ptCount val="7"/>
                <c:pt idx="0">
                  <c:v>26</c:v>
                </c:pt>
                <c:pt idx="1">
                  <c:v>9</c:v>
                </c:pt>
                <c:pt idx="2">
                  <c:v>16</c:v>
                </c:pt>
                <c:pt idx="3">
                  <c:v>163</c:v>
                </c:pt>
                <c:pt idx="4">
                  <c:v>118</c:v>
                </c:pt>
                <c:pt idx="5">
                  <c:v>336</c:v>
                </c:pt>
                <c:pt idx="6">
                  <c:v>183</c:v>
                </c:pt>
              </c:numCache>
            </c:numRef>
          </c:val>
        </c:ser>
        <c:ser>
          <c:idx val="2"/>
          <c:order val="2"/>
          <c:tx>
            <c:v>2012</c:v>
          </c:tx>
          <c:cat>
            <c:strRef>
              <c:f>comparação!$B$3:$H$3</c:f>
              <c:strCache>
                <c:ptCount val="7"/>
                <c:pt idx="0">
                  <c:v>Ensino fundamental incompleto</c:v>
                </c:pt>
                <c:pt idx="1">
                  <c:v>Ensino fundamental completo</c:v>
                </c:pt>
                <c:pt idx="2">
                  <c:v>Ensino
médio incompleto</c:v>
                </c:pt>
                <c:pt idx="3">
                  <c:v>Ensino
médio completo</c:v>
                </c:pt>
                <c:pt idx="4">
                  <c:v>Ensino superior incompleto</c:v>
                </c:pt>
                <c:pt idx="5">
                  <c:v>Ensino superior completo</c:v>
                </c:pt>
                <c:pt idx="6">
                  <c:v>Pós-
graduação</c:v>
                </c:pt>
              </c:strCache>
            </c:strRef>
          </c:cat>
          <c:val>
            <c:numRef>
              <c:f>comparação!$B$6:$H$6</c:f>
              <c:numCache>
                <c:formatCode>#\ ###\ ###</c:formatCode>
                <c:ptCount val="7"/>
                <c:pt idx="0">
                  <c:v>9</c:v>
                </c:pt>
                <c:pt idx="1">
                  <c:v>11</c:v>
                </c:pt>
                <c:pt idx="2">
                  <c:v>15</c:v>
                </c:pt>
                <c:pt idx="3">
                  <c:v>146</c:v>
                </c:pt>
                <c:pt idx="4">
                  <c:v>86</c:v>
                </c:pt>
                <c:pt idx="5">
                  <c:v>375</c:v>
                </c:pt>
                <c:pt idx="6">
                  <c:v>209</c:v>
                </c:pt>
              </c:numCache>
            </c:numRef>
          </c:val>
        </c:ser>
        <c:dLbls/>
        <c:gapWidth val="75"/>
        <c:overlap val="100"/>
        <c:axId val="51134464"/>
        <c:axId val="51136000"/>
      </c:barChart>
      <c:catAx>
        <c:axId val="51134464"/>
        <c:scaling>
          <c:orientation val="minMax"/>
        </c:scaling>
        <c:axPos val="l"/>
        <c:majorTickMark val="none"/>
        <c:tickLblPos val="nextTo"/>
        <c:crossAx val="51136000"/>
        <c:crosses val="autoZero"/>
        <c:auto val="1"/>
        <c:lblAlgn val="ctr"/>
        <c:lblOffset val="100"/>
      </c:catAx>
      <c:valAx>
        <c:axId val="51136000"/>
        <c:scaling>
          <c:orientation val="minMax"/>
        </c:scaling>
        <c:delete val="1"/>
        <c:axPos val="b"/>
        <c:majorGridlines/>
        <c:numFmt formatCode="#\ ###\ ###" sourceLinked="1"/>
        <c:majorTickMark val="none"/>
        <c:tickLblPos val="none"/>
        <c:crossAx val="5113446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"CPF" - 2005 / 2009 / 2012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comparação!$A$29</c:f>
              <c:strCache>
                <c:ptCount val="1"/>
                <c:pt idx="0">
                  <c:v>CMAS</c:v>
                </c:pt>
              </c:strCache>
            </c:strRef>
          </c:tx>
          <c:cat>
            <c:numRef>
              <c:f>comparação!$B$28:$D$28</c:f>
              <c:numCache>
                <c:formatCode>General</c:formatCode>
                <c:ptCount val="3"/>
                <c:pt idx="0">
                  <c:v>2005</c:v>
                </c:pt>
                <c:pt idx="1">
                  <c:v>2009</c:v>
                </c:pt>
                <c:pt idx="2">
                  <c:v>2012</c:v>
                </c:pt>
              </c:numCache>
            </c:numRef>
          </c:cat>
          <c:val>
            <c:numRef>
              <c:f>comparação!$B$29:$D$29</c:f>
              <c:numCache>
                <c:formatCode>#\ ###\ ###</c:formatCode>
                <c:ptCount val="3"/>
                <c:pt idx="0">
                  <c:v>606</c:v>
                </c:pt>
                <c:pt idx="1">
                  <c:v>850</c:v>
                </c:pt>
                <c:pt idx="2">
                  <c:v>844</c:v>
                </c:pt>
              </c:numCache>
            </c:numRef>
          </c:val>
        </c:ser>
        <c:ser>
          <c:idx val="1"/>
          <c:order val="1"/>
          <c:tx>
            <c:strRef>
              <c:f>comparação!$A$30</c:f>
              <c:strCache>
                <c:ptCount val="1"/>
                <c:pt idx="0">
                  <c:v>Planos</c:v>
                </c:pt>
              </c:strCache>
            </c:strRef>
          </c:tx>
          <c:cat>
            <c:numRef>
              <c:f>comparação!$B$28:$D$28</c:f>
              <c:numCache>
                <c:formatCode>General</c:formatCode>
                <c:ptCount val="3"/>
                <c:pt idx="0">
                  <c:v>2005</c:v>
                </c:pt>
                <c:pt idx="1">
                  <c:v>2009</c:v>
                </c:pt>
                <c:pt idx="2">
                  <c:v>2012</c:v>
                </c:pt>
              </c:numCache>
            </c:numRef>
          </c:cat>
          <c:val>
            <c:numRef>
              <c:f>comparação!$B$30:$D$30</c:f>
              <c:numCache>
                <c:formatCode>#\ ###\ ###</c:formatCode>
                <c:ptCount val="3"/>
                <c:pt idx="0">
                  <c:v>742</c:v>
                </c:pt>
                <c:pt idx="1">
                  <c:v>836</c:v>
                </c:pt>
                <c:pt idx="2">
                  <c:v>839</c:v>
                </c:pt>
              </c:numCache>
            </c:numRef>
          </c:val>
        </c:ser>
        <c:ser>
          <c:idx val="2"/>
          <c:order val="2"/>
          <c:tx>
            <c:strRef>
              <c:f>comparação!$A$31</c:f>
              <c:strCache>
                <c:ptCount val="1"/>
                <c:pt idx="0">
                  <c:v>Fundos</c:v>
                </c:pt>
              </c:strCache>
            </c:strRef>
          </c:tx>
          <c:cat>
            <c:numRef>
              <c:f>comparação!$B$28:$D$28</c:f>
              <c:numCache>
                <c:formatCode>General</c:formatCode>
                <c:ptCount val="3"/>
                <c:pt idx="0">
                  <c:v>2005</c:v>
                </c:pt>
                <c:pt idx="1">
                  <c:v>2009</c:v>
                </c:pt>
                <c:pt idx="2">
                  <c:v>2012</c:v>
                </c:pt>
              </c:numCache>
            </c:numRef>
          </c:cat>
          <c:val>
            <c:numRef>
              <c:f>comparação!$B$31:$D$31</c:f>
              <c:numCache>
                <c:formatCode>#\ ###\ ###</c:formatCode>
                <c:ptCount val="3"/>
                <c:pt idx="0">
                  <c:v>742</c:v>
                </c:pt>
                <c:pt idx="1">
                  <c:v>836</c:v>
                </c:pt>
                <c:pt idx="2">
                  <c:v>839</c:v>
                </c:pt>
              </c:numCache>
            </c:numRef>
          </c:val>
        </c:ser>
        <c:dLbls>
          <c:showVal val="1"/>
        </c:dLbls>
        <c:overlap val="-25"/>
        <c:axId val="51249920"/>
        <c:axId val="51251456"/>
      </c:barChart>
      <c:catAx>
        <c:axId val="51249920"/>
        <c:scaling>
          <c:orientation val="minMax"/>
        </c:scaling>
        <c:axPos val="l"/>
        <c:numFmt formatCode="General" sourceLinked="1"/>
        <c:majorTickMark val="none"/>
        <c:tickLblPos val="nextTo"/>
        <c:crossAx val="51251456"/>
        <c:crosses val="autoZero"/>
        <c:auto val="1"/>
        <c:lblAlgn val="ctr"/>
        <c:lblOffset val="100"/>
      </c:catAx>
      <c:valAx>
        <c:axId val="51251456"/>
        <c:scaling>
          <c:orientation val="minMax"/>
        </c:scaling>
        <c:delete val="1"/>
        <c:axPos val="b"/>
        <c:numFmt formatCode="#\ ###\ ###" sourceLinked="1"/>
        <c:majorTickMark val="none"/>
        <c:tickLblPos val="none"/>
        <c:crossAx val="51249920"/>
        <c:crosses val="autoZero"/>
        <c:crossBetween val="between"/>
      </c:valAx>
    </c:plotArea>
    <c:legend>
      <c:legendPos val="t"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Total de trabalhadores - AS - 2005 / 2009 / 2012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comparação!$A$44</c:f>
              <c:strCache>
                <c:ptCount val="1"/>
                <c:pt idx="0">
                  <c:v>Total de trabalhadores</c:v>
                </c:pt>
              </c:strCache>
            </c:strRef>
          </c:tx>
          <c:val>
            <c:numRef>
              <c:f>comparação!$B$44:$D$44</c:f>
              <c:numCache>
                <c:formatCode>General</c:formatCode>
                <c:ptCount val="3"/>
                <c:pt idx="0">
                  <c:v>11265</c:v>
                </c:pt>
                <c:pt idx="1">
                  <c:v>27291</c:v>
                </c:pt>
                <c:pt idx="2">
                  <c:v>25844</c:v>
                </c:pt>
              </c:numCache>
            </c:numRef>
          </c:val>
        </c:ser>
        <c:dLbls/>
        <c:axId val="74651136"/>
        <c:axId val="74652672"/>
      </c:barChart>
      <c:catAx>
        <c:axId val="74651136"/>
        <c:scaling>
          <c:orientation val="minMax"/>
        </c:scaling>
        <c:axPos val="b"/>
        <c:majorTickMark val="none"/>
        <c:tickLblPos val="nextTo"/>
        <c:crossAx val="74652672"/>
        <c:crosses val="autoZero"/>
        <c:auto val="1"/>
        <c:lblAlgn val="ctr"/>
        <c:lblOffset val="100"/>
      </c:catAx>
      <c:valAx>
        <c:axId val="746526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Total de trabalhadores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46511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CMAS controla o PBF - 2013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Plan1!$C$48:$C$49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Plan1!$D$48:$D$49</c:f>
              <c:numCache>
                <c:formatCode>General</c:formatCode>
                <c:ptCount val="2"/>
                <c:pt idx="0">
                  <c:v>643</c:v>
                </c:pt>
                <c:pt idx="1">
                  <c:v>210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Existência de Secretaria Executiva no CMAS - 2013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Plan1!$C$51:$C$52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Plan1!$D$51:$D$52</c:f>
              <c:numCache>
                <c:formatCode>General</c:formatCode>
                <c:ptCount val="2"/>
                <c:pt idx="0">
                  <c:v>505</c:v>
                </c:pt>
                <c:pt idx="1">
                  <c:v>348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Recebeu visita técnica do estado - 2013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Plan1!$D$55:$D$59</c:f>
              <c:strCache>
                <c:ptCount val="5"/>
                <c:pt idx="0">
                  <c:v>Nenhuma</c:v>
                </c:pt>
                <c:pt idx="1">
                  <c:v>Uma vez</c:v>
                </c:pt>
                <c:pt idx="2">
                  <c:v>2 a 3 vezes</c:v>
                </c:pt>
                <c:pt idx="3">
                  <c:v>4 a 6 vezes</c:v>
                </c:pt>
                <c:pt idx="4">
                  <c:v>mais de 6 vezes</c:v>
                </c:pt>
              </c:strCache>
            </c:strRef>
          </c:cat>
          <c:val>
            <c:numRef>
              <c:f>Plan1!$E$55:$E$59</c:f>
              <c:numCache>
                <c:formatCode>General</c:formatCode>
                <c:ptCount val="5"/>
                <c:pt idx="0">
                  <c:v>687</c:v>
                </c:pt>
                <c:pt idx="1">
                  <c:v>91</c:v>
                </c:pt>
                <c:pt idx="2">
                  <c:v>39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Recebeu orientação / apoio do estado - 2013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Plan1!$D$62:$D$66</c:f>
              <c:strCache>
                <c:ptCount val="5"/>
                <c:pt idx="0">
                  <c:v>Nenhuma</c:v>
                </c:pt>
                <c:pt idx="1">
                  <c:v>Uma vez</c:v>
                </c:pt>
                <c:pt idx="2">
                  <c:v>2 a 3 vezes</c:v>
                </c:pt>
                <c:pt idx="3">
                  <c:v>4 a 6 vezes</c:v>
                </c:pt>
                <c:pt idx="4">
                  <c:v>mais de 6 vezes</c:v>
                </c:pt>
              </c:strCache>
            </c:strRef>
          </c:cat>
          <c:val>
            <c:numRef>
              <c:f>Plan1!$E$62:$E$66</c:f>
              <c:numCache>
                <c:formatCode>General</c:formatCode>
                <c:ptCount val="5"/>
                <c:pt idx="0">
                  <c:v>45</c:v>
                </c:pt>
                <c:pt idx="1">
                  <c:v>96</c:v>
                </c:pt>
                <c:pt idx="2">
                  <c:v>248</c:v>
                </c:pt>
                <c:pt idx="3">
                  <c:v>169</c:v>
                </c:pt>
                <c:pt idx="4">
                  <c:v>265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Recebeu recursos estaduais - 2013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Plan1!$C$68:$C$71</c:f>
              <c:strCache>
                <c:ptCount val="4"/>
                <c:pt idx="0">
                  <c:v>Não recebeu</c:v>
                </c:pt>
                <c:pt idx="1">
                  <c:v>Fundo a Fundo</c:v>
                </c:pt>
                <c:pt idx="2">
                  <c:v>Convênio</c:v>
                </c:pt>
                <c:pt idx="3">
                  <c:v>Fundo e convênio</c:v>
                </c:pt>
              </c:strCache>
            </c:strRef>
          </c:cat>
          <c:val>
            <c:numRef>
              <c:f>Plan1!$D$68:$D$71</c:f>
              <c:numCache>
                <c:formatCode>General</c:formatCode>
                <c:ptCount val="4"/>
                <c:pt idx="0">
                  <c:v>13</c:v>
                </c:pt>
                <c:pt idx="1">
                  <c:v>595</c:v>
                </c:pt>
                <c:pt idx="2">
                  <c:v>103</c:v>
                </c:pt>
                <c:pt idx="3">
                  <c:v>112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Escolaridade</a:t>
            </a:r>
            <a:r>
              <a:rPr lang="pt-BR" baseline="0"/>
              <a:t> dos trabalhadores - 2005 / 2009</a:t>
            </a:r>
            <a:endParaRPr lang="pt-BR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comparação!$B$85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comparação!$A$86:$A$90</c:f>
              <c:strCache>
                <c:ptCount val="5"/>
                <c:pt idx="0">
                  <c:v>Sem instru-ção</c:v>
                </c:pt>
                <c:pt idx="1">
                  <c:v>Ensino
funda-
mental</c:v>
                </c:pt>
                <c:pt idx="2">
                  <c:v>Ensino
médio</c:v>
                </c:pt>
                <c:pt idx="3">
                  <c:v>Ensino Superior</c:v>
                </c:pt>
                <c:pt idx="4">
                  <c:v>Pós-gra-
duação</c:v>
                </c:pt>
              </c:strCache>
            </c:strRef>
          </c:cat>
          <c:val>
            <c:numRef>
              <c:f>comparação!$B$86:$B$90</c:f>
              <c:numCache>
                <c:formatCode>#\ ###\ ###</c:formatCode>
                <c:ptCount val="5"/>
                <c:pt idx="1">
                  <c:v>1811</c:v>
                </c:pt>
                <c:pt idx="2">
                  <c:v>3910</c:v>
                </c:pt>
                <c:pt idx="3">
                  <c:v>1992</c:v>
                </c:pt>
                <c:pt idx="4">
                  <c:v>388</c:v>
                </c:pt>
              </c:numCache>
            </c:numRef>
          </c:val>
        </c:ser>
        <c:ser>
          <c:idx val="1"/>
          <c:order val="1"/>
          <c:tx>
            <c:strRef>
              <c:f>comparação!$C$85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comparação!$A$86:$A$90</c:f>
              <c:strCache>
                <c:ptCount val="5"/>
                <c:pt idx="0">
                  <c:v>Sem instru-ção</c:v>
                </c:pt>
                <c:pt idx="1">
                  <c:v>Ensino
funda-
mental</c:v>
                </c:pt>
                <c:pt idx="2">
                  <c:v>Ensino
médio</c:v>
                </c:pt>
                <c:pt idx="3">
                  <c:v>Ensino Superior</c:v>
                </c:pt>
                <c:pt idx="4">
                  <c:v>Pós-gra-
duação</c:v>
                </c:pt>
              </c:strCache>
            </c:strRef>
          </c:cat>
          <c:val>
            <c:numRef>
              <c:f>comparação!$C$86:$C$90</c:f>
              <c:numCache>
                <c:formatCode>#\ ###\ ###</c:formatCode>
                <c:ptCount val="5"/>
                <c:pt idx="0">
                  <c:v>246</c:v>
                </c:pt>
                <c:pt idx="1">
                  <c:v>3089</c:v>
                </c:pt>
                <c:pt idx="2">
                  <c:v>8024</c:v>
                </c:pt>
                <c:pt idx="3">
                  <c:v>4825</c:v>
                </c:pt>
                <c:pt idx="4">
                  <c:v>850</c:v>
                </c:pt>
              </c:numCache>
            </c:numRef>
          </c:val>
        </c:ser>
        <c:dLbls/>
        <c:gapWidth val="95"/>
        <c:overlap val="100"/>
        <c:axId val="48004480"/>
        <c:axId val="48022656"/>
      </c:barChart>
      <c:catAx>
        <c:axId val="48004480"/>
        <c:scaling>
          <c:orientation val="minMax"/>
        </c:scaling>
        <c:axPos val="b"/>
        <c:majorTickMark val="none"/>
        <c:tickLblPos val="nextTo"/>
        <c:crossAx val="48022656"/>
        <c:crosses val="autoZero"/>
        <c:auto val="1"/>
        <c:lblAlgn val="ctr"/>
        <c:lblOffset val="100"/>
      </c:catAx>
      <c:valAx>
        <c:axId val="48022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80044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Vínculo dos trabalhadores - 2005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comparação!$A$39:$A$43</c:f>
              <c:strCache>
                <c:ptCount val="5"/>
                <c:pt idx="0">
                  <c:v>Estatutário</c:v>
                </c:pt>
                <c:pt idx="1">
                  <c:v>Celetista</c:v>
                </c:pt>
                <c:pt idx="2">
                  <c:v>Comissionados</c:v>
                </c:pt>
                <c:pt idx="3">
                  <c:v>Estagiarios</c:v>
                </c:pt>
                <c:pt idx="4">
                  <c:v>Sem vinculo permanente</c:v>
                </c:pt>
              </c:strCache>
            </c:strRef>
          </c:cat>
          <c:val>
            <c:numRef>
              <c:f>comparação!$B$39:$B$43</c:f>
              <c:numCache>
                <c:formatCode>General</c:formatCode>
                <c:ptCount val="5"/>
                <c:pt idx="0">
                  <c:v>4800</c:v>
                </c:pt>
                <c:pt idx="1">
                  <c:v>819</c:v>
                </c:pt>
                <c:pt idx="2" formatCode="#\ ###\ ###">
                  <c:v>1962</c:v>
                </c:pt>
                <c:pt idx="3" formatCode="#\ ###\ ###">
                  <c:v>830</c:v>
                </c:pt>
                <c:pt idx="4" formatCode="#\ ###\ ###">
                  <c:v>2854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226777393806768"/>
          <c:y val="0.26252549230744138"/>
          <c:w val="0.30293070186976617"/>
          <c:h val="0.7182810435123097"/>
        </c:manualLayout>
      </c:layout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Vínculo dos trabalhadores - 2009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comparação!$A$46:$A$50</c:f>
              <c:strCache>
                <c:ptCount val="5"/>
                <c:pt idx="0">
                  <c:v>Estatutário</c:v>
                </c:pt>
                <c:pt idx="1">
                  <c:v>Celetista</c:v>
                </c:pt>
                <c:pt idx="2">
                  <c:v>Comissionados</c:v>
                </c:pt>
                <c:pt idx="3">
                  <c:v>Estagiarios</c:v>
                </c:pt>
                <c:pt idx="4">
                  <c:v>Sem vinculo permanente</c:v>
                </c:pt>
              </c:strCache>
            </c:strRef>
          </c:cat>
          <c:val>
            <c:numRef>
              <c:f>comparação!$B$46:$B$50</c:f>
              <c:numCache>
                <c:formatCode>#\ ###\ ###</c:formatCode>
                <c:ptCount val="5"/>
                <c:pt idx="0">
                  <c:v>17034</c:v>
                </c:pt>
                <c:pt idx="1">
                  <c:v>6179</c:v>
                </c:pt>
                <c:pt idx="2">
                  <c:v>883</c:v>
                </c:pt>
                <c:pt idx="3">
                  <c:v>2285</c:v>
                </c:pt>
                <c:pt idx="4">
                  <c:v>910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Vínculo dos trabalhadores - 2012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comparação!$A$53:$A$57</c:f>
              <c:strCache>
                <c:ptCount val="5"/>
                <c:pt idx="0">
                  <c:v>Estatutário</c:v>
                </c:pt>
                <c:pt idx="1">
                  <c:v>Celetista</c:v>
                </c:pt>
                <c:pt idx="2">
                  <c:v>Comissionados</c:v>
                </c:pt>
                <c:pt idx="3">
                  <c:v>Estagiarios</c:v>
                </c:pt>
                <c:pt idx="4">
                  <c:v>Sem vinculo permanente</c:v>
                </c:pt>
              </c:strCache>
            </c:strRef>
          </c:cat>
          <c:val>
            <c:numRef>
              <c:f>comparação!$B$53:$B$57</c:f>
              <c:numCache>
                <c:formatCode>#\ ###\ ###</c:formatCode>
                <c:ptCount val="5"/>
                <c:pt idx="0">
                  <c:v>8808</c:v>
                </c:pt>
                <c:pt idx="1">
                  <c:v>2390</c:v>
                </c:pt>
                <c:pt idx="2">
                  <c:v>2942</c:v>
                </c:pt>
                <c:pt idx="3">
                  <c:v>1476</c:v>
                </c:pt>
                <c:pt idx="4">
                  <c:v>10228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982276823043069"/>
          <c:y val="0.20752551352901305"/>
          <c:w val="0.24161204310632159"/>
          <c:h val="0.72331995203586907"/>
        </c:manualLayout>
      </c:layout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Secretaria exclusiva de AS - 2005 / 2009  / 2012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comparação!$B$23</c:f>
              <c:strCache>
                <c:ptCount val="1"/>
                <c:pt idx="0">
                  <c:v>Secretaria exclusiva</c:v>
                </c:pt>
              </c:strCache>
            </c:strRef>
          </c:tx>
          <c:marker>
            <c:symbol val="none"/>
          </c:marker>
          <c:cat>
            <c:numRef>
              <c:f>comparação!$A$24:$A$26</c:f>
              <c:numCache>
                <c:formatCode>General</c:formatCode>
                <c:ptCount val="3"/>
                <c:pt idx="0">
                  <c:v>2005</c:v>
                </c:pt>
                <c:pt idx="1">
                  <c:v>2009</c:v>
                </c:pt>
                <c:pt idx="2">
                  <c:v>2012</c:v>
                </c:pt>
              </c:numCache>
            </c:numRef>
          </c:cat>
          <c:val>
            <c:numRef>
              <c:f>comparação!$B$24:$B$26</c:f>
              <c:numCache>
                <c:formatCode>General</c:formatCode>
                <c:ptCount val="3"/>
                <c:pt idx="0">
                  <c:v>376</c:v>
                </c:pt>
                <c:pt idx="1">
                  <c:v>564</c:v>
                </c:pt>
                <c:pt idx="2">
                  <c:v>622</c:v>
                </c:pt>
              </c:numCache>
            </c:numRef>
          </c:val>
        </c:ser>
        <c:dLbls>
          <c:showVal val="1"/>
        </c:dLbls>
        <c:marker val="1"/>
        <c:axId val="48163072"/>
        <c:axId val="48168960"/>
      </c:lineChart>
      <c:catAx>
        <c:axId val="48163072"/>
        <c:scaling>
          <c:orientation val="minMax"/>
        </c:scaling>
        <c:axPos val="b"/>
        <c:numFmt formatCode="General" sourceLinked="1"/>
        <c:majorTickMark val="none"/>
        <c:tickLblPos val="nextTo"/>
        <c:crossAx val="48168960"/>
        <c:crosses val="autoZero"/>
        <c:auto val="1"/>
        <c:lblAlgn val="ctr"/>
        <c:lblOffset val="100"/>
      </c:catAx>
      <c:valAx>
        <c:axId val="481689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81630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400" dirty="0"/>
              <a:t>PSB na estrutura</a:t>
            </a:r>
            <a:r>
              <a:rPr lang="pt-BR" sz="1400" baseline="0" dirty="0"/>
              <a:t> da gestão municipal - 2013</a:t>
            </a:r>
            <a:r>
              <a:rPr lang="pt-BR" sz="1400" dirty="0"/>
              <a:t>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Plan1!$B$3:$B$5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Plan1!$C$3:$C$5</c:f>
              <c:numCache>
                <c:formatCode>General</c:formatCode>
                <c:ptCount val="3"/>
                <c:pt idx="0">
                  <c:v>179</c:v>
                </c:pt>
                <c:pt idx="1">
                  <c:v>583</c:v>
                </c:pt>
                <c:pt idx="2">
                  <c:v>91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400"/>
            </a:pPr>
            <a:r>
              <a:rPr lang="pt-BR" sz="1400"/>
              <a:t>PSE</a:t>
            </a:r>
            <a:r>
              <a:rPr lang="pt-BR" sz="1400" baseline="0"/>
              <a:t> na estrutura da gestão municipal  - 2013</a:t>
            </a:r>
            <a:endParaRPr lang="pt-BR" sz="1400"/>
          </a:p>
        </c:rich>
      </c:tx>
      <c:layout>
        <c:manualLayout>
          <c:xMode val="edge"/>
          <c:yMode val="edge"/>
          <c:x val="1.4239769324609071E-3"/>
          <c:y val="0"/>
        </c:manualLayout>
      </c:layout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Plan1!$B$8:$B$10</c:f>
              <c:strCache>
                <c:ptCount val="3"/>
                <c:pt idx="0">
                  <c:v>Informal</c:v>
                </c:pt>
                <c:pt idx="1">
                  <c:v>Formal</c:v>
                </c:pt>
                <c:pt idx="2">
                  <c:v>Não</c:v>
                </c:pt>
              </c:strCache>
            </c:strRef>
          </c:cat>
          <c:val>
            <c:numRef>
              <c:f>Plan1!$C$8:$C$10</c:f>
              <c:numCache>
                <c:formatCode>General</c:formatCode>
                <c:ptCount val="3"/>
                <c:pt idx="0">
                  <c:v>234</c:v>
                </c:pt>
                <c:pt idx="1">
                  <c:v>198</c:v>
                </c:pt>
                <c:pt idx="2">
                  <c:v>421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DEA305-3D3F-4940-800A-7F0B3EE022F0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C2DC62-168D-403F-8EA7-9503F6859C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282091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pt-BR" dirty="0"/>
              <a:t>A implementação do SUAS na prática cotidiana da gestão pública: os desafios </a:t>
            </a:r>
            <a:r>
              <a:rPr lang="pt-BR" dirty="0" smtClean="0"/>
              <a:t>de Minas Gerais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4268688"/>
            <a:ext cx="7406640" cy="1752600"/>
          </a:xfrm>
        </p:spPr>
        <p:txBody>
          <a:bodyPr/>
          <a:lstStyle/>
          <a:p>
            <a:r>
              <a:rPr lang="pt-BR" dirty="0" smtClean="0"/>
              <a:t>Reunião </a:t>
            </a:r>
            <a:r>
              <a:rPr lang="pt-BR" dirty="0"/>
              <a:t>Conjunta </a:t>
            </a:r>
            <a:r>
              <a:rPr lang="pt-BR" dirty="0" smtClean="0"/>
              <a:t>SEDESE </a:t>
            </a:r>
            <a:r>
              <a:rPr lang="pt-BR" dirty="0"/>
              <a:t>e </a:t>
            </a:r>
            <a:r>
              <a:rPr lang="pt-BR" dirty="0" smtClean="0"/>
              <a:t>COGEMAS/MG</a:t>
            </a:r>
          </a:p>
          <a:p>
            <a:pPr algn="r"/>
            <a:r>
              <a:rPr lang="pt-BR" sz="2000" dirty="0"/>
              <a:t>Profa. Eleonora Schettini M. Cunha</a:t>
            </a:r>
          </a:p>
          <a:p>
            <a:pPr algn="r"/>
            <a:r>
              <a:rPr lang="pt-BR" sz="2000" dirty="0"/>
              <a:t>Belo Horizonte, março de 2015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5613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8172400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SUAS – responsabilidades do nível estadual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538152" cy="4800600"/>
          </a:xfrm>
        </p:spPr>
        <p:txBody>
          <a:bodyPr>
            <a:noAutofit/>
          </a:bodyPr>
          <a:lstStyle/>
          <a:p>
            <a:r>
              <a:rPr lang="pt-BR" sz="2200" dirty="0" err="1" smtClean="0"/>
              <a:t>Cofinanciar</a:t>
            </a:r>
            <a:r>
              <a:rPr lang="pt-BR" sz="2200" dirty="0" smtClean="0"/>
              <a:t> os municípios, com repasses regulares.</a:t>
            </a:r>
          </a:p>
          <a:p>
            <a:r>
              <a:rPr lang="pt-BR" sz="2200" dirty="0" smtClean="0"/>
              <a:t>Estimular e apoiar (técnica e financeiramente) consórcios.</a:t>
            </a:r>
          </a:p>
          <a:p>
            <a:r>
              <a:rPr lang="pt-BR" sz="2200" dirty="0"/>
              <a:t>O</a:t>
            </a:r>
            <a:r>
              <a:rPr lang="pt-BR" sz="2200" dirty="0" smtClean="0"/>
              <a:t>rganizar</a:t>
            </a:r>
            <a:r>
              <a:rPr lang="pt-BR" sz="2200" dirty="0"/>
              <a:t>, coordenar e prestar serviços regionalizados da </a:t>
            </a:r>
            <a:r>
              <a:rPr lang="pt-BR" sz="2200" dirty="0" smtClean="0"/>
              <a:t>PSE (média </a:t>
            </a:r>
            <a:r>
              <a:rPr lang="pt-BR" sz="2200" dirty="0"/>
              <a:t>e alta </a:t>
            </a:r>
            <a:r>
              <a:rPr lang="pt-BR" sz="2200" dirty="0" smtClean="0"/>
              <a:t>complexidade).</a:t>
            </a:r>
          </a:p>
          <a:p>
            <a:r>
              <a:rPr lang="pt-BR" sz="2200" dirty="0" smtClean="0"/>
              <a:t>Monitorar e avaliar a política.</a:t>
            </a:r>
          </a:p>
          <a:p>
            <a:r>
              <a:rPr lang="pt-BR" sz="2200" dirty="0" smtClean="0"/>
              <a:t>Garantir funcionamento do CEAS e da CIB.</a:t>
            </a:r>
          </a:p>
          <a:p>
            <a:r>
              <a:rPr lang="pt-BR" sz="2200" dirty="0" smtClean="0"/>
              <a:t>Apoiar técnica e financeiramente os  municípios na gestão, na vigilância socioassistencial e na organização de serviços e benefícios.</a:t>
            </a:r>
          </a:p>
          <a:p>
            <a:r>
              <a:rPr lang="pt-BR" sz="2200" dirty="0" smtClean="0"/>
              <a:t>Coordenar o processo de definição de referência e </a:t>
            </a:r>
            <a:r>
              <a:rPr lang="pt-BR" sz="2200" dirty="0" err="1" smtClean="0"/>
              <a:t>contrarreferência</a:t>
            </a:r>
            <a:r>
              <a:rPr lang="pt-BR" sz="2200" dirty="0" smtClean="0"/>
              <a:t> de serviços regionalizados.</a:t>
            </a:r>
          </a:p>
          <a:p>
            <a:r>
              <a:rPr lang="pt-BR" sz="2200" dirty="0" smtClean="0"/>
              <a:t>Instituir Plano de Educação Permanente.</a:t>
            </a:r>
          </a:p>
          <a:p>
            <a:r>
              <a:rPr lang="pt-BR" sz="2200" dirty="0" smtClean="0"/>
              <a:t>Normatizar o financiamento </a:t>
            </a:r>
            <a:r>
              <a:rPr lang="pt-BR" sz="2200" dirty="0"/>
              <a:t>integral dos serviços, programas</a:t>
            </a:r>
            <a:r>
              <a:rPr lang="pt-BR" sz="2200" dirty="0" smtClean="0"/>
              <a:t>, projetos </a:t>
            </a:r>
            <a:r>
              <a:rPr lang="pt-BR" sz="2200" dirty="0"/>
              <a:t>e benefícios de assistência social ofertados pelas entidades </a:t>
            </a:r>
            <a:r>
              <a:rPr lang="pt-BR" sz="2200" dirty="0" smtClean="0"/>
              <a:t>vinculadas em seu âmbito.</a:t>
            </a:r>
          </a:p>
        </p:txBody>
      </p:sp>
    </p:spTree>
    <p:extLst>
      <p:ext uri="{BB962C8B-B14F-4D97-AF65-F5344CB8AC3E}">
        <p14:creationId xmlns:p14="http://schemas.microsoft.com/office/powerpoint/2010/main" xmlns="" val="257370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SUAS – responsabilidades do nível </a:t>
            </a:r>
            <a:r>
              <a:rPr lang="pt-BR" dirty="0" smtClean="0"/>
              <a:t>municipal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Autofit/>
          </a:bodyPr>
          <a:lstStyle/>
          <a:p>
            <a:r>
              <a:rPr lang="pt-BR" sz="2400" dirty="0" smtClean="0"/>
              <a:t>Financiar e efetuar o pagamento de benefícios eventuais.</a:t>
            </a:r>
          </a:p>
          <a:p>
            <a:r>
              <a:rPr lang="pt-BR" sz="2400" dirty="0" smtClean="0"/>
              <a:t>Executar ações emergenciais.</a:t>
            </a:r>
          </a:p>
          <a:p>
            <a:r>
              <a:rPr lang="pt-BR" sz="2400" dirty="0" smtClean="0"/>
              <a:t>Prestar serviços socioassistenciais.</a:t>
            </a:r>
          </a:p>
          <a:p>
            <a:r>
              <a:rPr lang="pt-BR" sz="2400" dirty="0" err="1" smtClean="0"/>
              <a:t>Cofinanciar</a:t>
            </a:r>
            <a:r>
              <a:rPr lang="pt-BR" sz="2400" dirty="0" smtClean="0"/>
              <a:t> o aprimoramento da gestão.</a:t>
            </a:r>
          </a:p>
          <a:p>
            <a:r>
              <a:rPr lang="pt-BR" sz="2400" dirty="0" smtClean="0"/>
              <a:t>Organizar, coordenar, articular, acompanhar, monitorar e aprimorar serviços socioassistenciais prestados pela rede</a:t>
            </a:r>
          </a:p>
          <a:p>
            <a:r>
              <a:rPr lang="pt-BR" sz="2400" dirty="0" smtClean="0"/>
              <a:t>Alimentar Censo SUAS.</a:t>
            </a:r>
          </a:p>
          <a:p>
            <a:r>
              <a:rPr lang="pt-BR" sz="2400" dirty="0" smtClean="0"/>
              <a:t>Assumir a PSB, a gestão local do BPC, o CadÚnico e o PBF</a:t>
            </a:r>
          </a:p>
          <a:p>
            <a:r>
              <a:rPr lang="pt-BR" sz="2400" dirty="0" smtClean="0"/>
              <a:t>Cadastro de entidades.</a:t>
            </a:r>
          </a:p>
          <a:p>
            <a:r>
              <a:rPr lang="pt-BR" sz="2400" dirty="0" smtClean="0"/>
              <a:t>Organizar a rede socioassistencial e normatizar o financiamento das entidades de assistência social.</a:t>
            </a:r>
          </a:p>
          <a:p>
            <a:pPr marL="82296" indent="0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14425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Gestão do SUAS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265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de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gestão pública ocupa-se da produção dos bens e serviços que devem ser ofertados pelo Estado aos cidadãos, em todas as suas esferas de ação.</a:t>
            </a:r>
          </a:p>
          <a:p>
            <a:r>
              <a:rPr lang="pt-BR" dirty="0" smtClean="0"/>
              <a:t>Capacidade de gestão - </a:t>
            </a:r>
            <a:r>
              <a:rPr lang="pt-BR" dirty="0"/>
              <a:t>capacidade </a:t>
            </a:r>
            <a:r>
              <a:rPr lang="pt-BR" dirty="0" smtClean="0"/>
              <a:t>do governo de </a:t>
            </a:r>
            <a:r>
              <a:rPr lang="pt-BR" dirty="0"/>
              <a:t>prover </a:t>
            </a:r>
            <a:r>
              <a:rPr lang="pt-BR" dirty="0" smtClean="0"/>
              <a:t>uma política pública, observando-se </a:t>
            </a:r>
            <a:r>
              <a:rPr lang="pt-BR" dirty="0"/>
              <a:t>fatores políticos, institucionais, administrativos e </a:t>
            </a:r>
            <a:r>
              <a:rPr lang="pt-BR" dirty="0" smtClean="0"/>
              <a:t>técnicos.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4640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de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Fatores políticos – relacionados ao exercício do poder.</a:t>
            </a:r>
          </a:p>
          <a:p>
            <a:r>
              <a:rPr lang="pt-BR" dirty="0" smtClean="0"/>
              <a:t>Institucionais – relacionados ao desenho de estruturas, normas, procedimentos.</a:t>
            </a:r>
          </a:p>
          <a:p>
            <a:r>
              <a:rPr lang="pt-BR" dirty="0"/>
              <a:t>A</a:t>
            </a:r>
            <a:r>
              <a:rPr lang="pt-BR" dirty="0" smtClean="0"/>
              <a:t>dministrativos – planejamento, organização, condução, coordenação </a:t>
            </a:r>
            <a:r>
              <a:rPr lang="pt-BR" dirty="0"/>
              <a:t>e </a:t>
            </a:r>
            <a:r>
              <a:rPr lang="pt-BR" dirty="0" smtClean="0"/>
              <a:t>controle.</a:t>
            </a:r>
          </a:p>
          <a:p>
            <a:r>
              <a:rPr lang="pt-BR" dirty="0" smtClean="0"/>
              <a:t>Técnicos – conjunto de fatores necessários para a produção e oferta dos serviços com qualidade.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45493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Pacto de Aprimoramento da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Instrumento que define metas e prioridades nacionais para o SUAS – atual: 2014/2017</a:t>
            </a:r>
          </a:p>
          <a:p>
            <a:r>
              <a:rPr lang="pt-BR" sz="2800" dirty="0" smtClean="0"/>
              <a:t>Metas dos municípios: provimento e de gestão</a:t>
            </a:r>
          </a:p>
          <a:p>
            <a:r>
              <a:rPr lang="pt-BR" sz="2400" u="sng" dirty="0" smtClean="0"/>
              <a:t>De Provimento</a:t>
            </a:r>
            <a:r>
              <a:rPr lang="pt-BR" sz="2400" dirty="0" smtClean="0"/>
              <a:t>: acompanhamento das famílias (PAIF); cadastramento do BPC no CadÚnico; acompanhamento das famílias do PBF em suspensão de benefícios; reordenamento dos serviços de convivência e fortalecimento de vínculos; ampliação da cobertura da PSB (grandes mun. </a:t>
            </a:r>
            <a:r>
              <a:rPr lang="pt-BR" sz="2400" dirty="0"/>
              <a:t>e</a:t>
            </a:r>
            <a:r>
              <a:rPr lang="pt-BR" sz="2400" dirty="0" smtClean="0"/>
              <a:t> metrópoles); referenciar população do CadÚnico; implantar CREAS; identificação e cadastramento de </a:t>
            </a:r>
            <a:r>
              <a:rPr lang="pt-BR" sz="2400" dirty="0" err="1" smtClean="0"/>
              <a:t>CeA</a:t>
            </a:r>
            <a:r>
              <a:rPr lang="pt-BR" sz="2400" dirty="0" smtClean="0"/>
              <a:t> em  trabalho infantil; cadastramento e atendimento de população de rua...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84863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Pacto de Aprimoramento da Gestão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4100" u="sng" dirty="0" smtClean="0"/>
              <a:t>De Gestão</a:t>
            </a:r>
            <a:r>
              <a:rPr lang="pt-BR" sz="4100" dirty="0" smtClean="0"/>
              <a:t>:</a:t>
            </a:r>
          </a:p>
          <a:p>
            <a:r>
              <a:rPr lang="pt-BR" sz="4000" dirty="0" err="1" smtClean="0"/>
              <a:t>Desprecarização</a:t>
            </a:r>
            <a:r>
              <a:rPr lang="pt-BR" sz="4000" dirty="0" smtClean="0"/>
              <a:t> de vínculos trabalhistas (60% dos trabalhadores estatutários / empregado público).</a:t>
            </a:r>
          </a:p>
          <a:p>
            <a:r>
              <a:rPr lang="pt-BR" sz="4000" dirty="0" smtClean="0"/>
              <a:t>Formalização de áreas essenciais na estrutura das SMAS – 100% Pequeno porte I e II: PSB </a:t>
            </a:r>
            <a:r>
              <a:rPr lang="pt-BR" sz="4000" dirty="0"/>
              <a:t>/ PSE / Gestão do SUAS (inclusive Vigilância</a:t>
            </a:r>
            <a:r>
              <a:rPr lang="pt-BR" sz="4000" dirty="0" smtClean="0"/>
              <a:t>); 100% grande porte e metrópole: PSB / PSE (média e alta), gestão financeira e orçamentária, gestão de benefícios, gestão do SUAS (inclusive com gestão do trabalho, regulação e vigilância).</a:t>
            </a:r>
          </a:p>
          <a:p>
            <a:r>
              <a:rPr lang="pt-BR" sz="4000" dirty="0" smtClean="0"/>
              <a:t>Adequação da legislação municipal à lei do SUAS (100%).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170526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Pacto de Aprimoramento da Gestão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Cont.</a:t>
            </a:r>
          </a:p>
          <a:p>
            <a:r>
              <a:rPr lang="pt-BR" sz="2800" dirty="0" smtClean="0"/>
              <a:t>Ampliar participação de usuários e trabalhadores no CMAS (100%).</a:t>
            </a:r>
          </a:p>
          <a:p>
            <a:r>
              <a:rPr lang="pt-BR" sz="2800" dirty="0" smtClean="0"/>
              <a:t>CMAS como instância de controle social do PBF (100%).</a:t>
            </a:r>
          </a:p>
          <a:p>
            <a:r>
              <a:rPr lang="pt-BR" sz="2800" dirty="0" smtClean="0"/>
              <a:t>Lembra – exigência dos Planos Municipais associado com o PPA.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202355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estamos?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Gestão Municipal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7144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de serviços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9934883"/>
              </p:ext>
            </p:extLst>
          </p:nvPr>
        </p:nvGraphicFramePr>
        <p:xfrm>
          <a:off x="1835696" y="2057400"/>
          <a:ext cx="561662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528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destaques relacionados ao SUAS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5450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Trabalhadores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Gestão Municipal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5649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Número de trabalhadores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8085625"/>
              </p:ext>
            </p:extLst>
          </p:nvPr>
        </p:nvGraphicFramePr>
        <p:xfrm>
          <a:off x="1691680" y="2057400"/>
          <a:ext cx="5166320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13444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Escolaridade dos trabalhadores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5237827"/>
              </p:ext>
            </p:extLst>
          </p:nvPr>
        </p:nvGraphicFramePr>
        <p:xfrm>
          <a:off x="1403648" y="1772816"/>
          <a:ext cx="583264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69844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Vínculo dos trabalhadores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4980232"/>
              </p:ext>
            </p:extLst>
          </p:nvPr>
        </p:nvGraphicFramePr>
        <p:xfrm>
          <a:off x="179512" y="1484784"/>
          <a:ext cx="4014192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3650922"/>
              </p:ext>
            </p:extLst>
          </p:nvPr>
        </p:nvGraphicFramePr>
        <p:xfrm>
          <a:off x="4572000" y="1556792"/>
          <a:ext cx="43559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5121932"/>
              </p:ext>
            </p:extLst>
          </p:nvPr>
        </p:nvGraphicFramePr>
        <p:xfrm>
          <a:off x="2627784" y="3861048"/>
          <a:ext cx="4104456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26120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Estrutura da SMAS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Gestão Municipal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85514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Formalização da estrutura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2117446"/>
              </p:ext>
            </p:extLst>
          </p:nvPr>
        </p:nvGraphicFramePr>
        <p:xfrm>
          <a:off x="2286000" y="2057400"/>
          <a:ext cx="5094312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74096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gestão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53736749"/>
              </p:ext>
            </p:extLst>
          </p:nvPr>
        </p:nvGraphicFramePr>
        <p:xfrm>
          <a:off x="1043608" y="1484784"/>
          <a:ext cx="403244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7985875"/>
              </p:ext>
            </p:extLst>
          </p:nvPr>
        </p:nvGraphicFramePr>
        <p:xfrm>
          <a:off x="1259632" y="3933056"/>
          <a:ext cx="4057650" cy="216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30192427"/>
              </p:ext>
            </p:extLst>
          </p:nvPr>
        </p:nvGraphicFramePr>
        <p:xfrm>
          <a:off x="5148064" y="2348880"/>
          <a:ext cx="3653407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45435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Gestão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2397060"/>
              </p:ext>
            </p:extLst>
          </p:nvPr>
        </p:nvGraphicFramePr>
        <p:xfrm>
          <a:off x="1043608" y="1556792"/>
          <a:ext cx="375818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4313191"/>
              </p:ext>
            </p:extLst>
          </p:nvPr>
        </p:nvGraphicFramePr>
        <p:xfrm>
          <a:off x="1187624" y="4005064"/>
          <a:ext cx="3845049" cy="219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9155854"/>
              </p:ext>
            </p:extLst>
          </p:nvPr>
        </p:nvGraphicFramePr>
        <p:xfrm>
          <a:off x="5076056" y="2276872"/>
          <a:ext cx="3810000" cy="241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765990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Gestão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8650868"/>
              </p:ext>
            </p:extLst>
          </p:nvPr>
        </p:nvGraphicFramePr>
        <p:xfrm>
          <a:off x="1115616" y="1556792"/>
          <a:ext cx="3829050" cy="214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94566450"/>
              </p:ext>
            </p:extLst>
          </p:nvPr>
        </p:nvGraphicFramePr>
        <p:xfrm>
          <a:off x="1331640" y="4149080"/>
          <a:ext cx="4029075" cy="207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6423430"/>
              </p:ext>
            </p:extLst>
          </p:nvPr>
        </p:nvGraphicFramePr>
        <p:xfrm>
          <a:off x="4788024" y="2276872"/>
          <a:ext cx="3895725" cy="191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01497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Titular / Gestor municipal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1419909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581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 Único de Assistência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1752" lvl="1">
              <a:buFont typeface="Wingdings 2" pitchFamily="18" charset="2"/>
              <a:buChar char=""/>
            </a:pPr>
            <a:r>
              <a:rPr lang="pt-BR" sz="3000" dirty="0"/>
              <a:t>S</a:t>
            </a:r>
            <a:r>
              <a:rPr lang="pt-BR" sz="3000" dirty="0" smtClean="0"/>
              <a:t>istema </a:t>
            </a:r>
            <a:r>
              <a:rPr lang="pt-BR" sz="3000" dirty="0"/>
              <a:t>público </a:t>
            </a:r>
            <a:r>
              <a:rPr lang="pt-BR" sz="3000" dirty="0" smtClean="0"/>
              <a:t>não contributivo</a:t>
            </a:r>
            <a:r>
              <a:rPr lang="pt-BR" sz="3000" dirty="0"/>
              <a:t>, descentralizado e </a:t>
            </a:r>
            <a:r>
              <a:rPr lang="pt-BR" sz="3000" dirty="0" smtClean="0"/>
              <a:t>participativo que organiza a política nacional de assistência social </a:t>
            </a:r>
            <a:r>
              <a:rPr lang="pt-BR" altLang="pt-BR" sz="3000" dirty="0">
                <a:ea typeface="Lucida Sans Unicode" pitchFamily="34" charset="0"/>
              </a:rPr>
              <a:t>de forma unificada entre os entes federados que </a:t>
            </a:r>
            <a:r>
              <a:rPr lang="pt-BR" altLang="pt-BR" sz="3000" dirty="0" smtClean="0">
                <a:ea typeface="Lucida Sans Unicode" pitchFamily="34" charset="0"/>
              </a:rPr>
              <a:t>caracteriza </a:t>
            </a:r>
            <a:r>
              <a:rPr lang="pt-BR" altLang="pt-BR" sz="3000" dirty="0">
                <a:ea typeface="Lucida Sans Unicode" pitchFamily="34" charset="0"/>
              </a:rPr>
              <a:t>e articula meios e fins.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pt-BR" altLang="pt-BR" sz="2400" dirty="0" smtClean="0">
                <a:ea typeface="Lucida Sans Unicode" pitchFamily="34" charset="0"/>
              </a:rPr>
              <a:t>Marcos regulatórios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pt-BR" altLang="pt-BR" sz="2400" dirty="0" smtClean="0">
                <a:ea typeface="Lucida Sans Unicode" pitchFamily="34" charset="0"/>
              </a:rPr>
              <a:t>Equipamentos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pt-BR" altLang="pt-BR" sz="2400" dirty="0" smtClean="0">
                <a:ea typeface="Lucida Sans Unicode" pitchFamily="34" charset="0"/>
              </a:rPr>
              <a:t>Financiamento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pt-BR" altLang="pt-BR" sz="2400" dirty="0" smtClean="0">
                <a:ea typeface="Lucida Sans Unicode" pitchFamily="34" charset="0"/>
              </a:rPr>
              <a:t>Sistema informacional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pt-BR" altLang="pt-BR" sz="2400" dirty="0" smtClean="0">
                <a:ea typeface="Lucida Sans Unicode" pitchFamily="34" charset="0"/>
              </a:rPr>
              <a:t>Equipes de trabalho 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pt-BR" altLang="pt-BR" sz="2400" dirty="0" smtClean="0">
                <a:ea typeface="Lucida Sans Unicode" pitchFamily="34" charset="0"/>
              </a:rPr>
              <a:t>Espaços de participação e controle social</a:t>
            </a:r>
            <a:endParaRPr lang="pt-BR" altLang="pt-BR" sz="2400" dirty="0">
              <a:ea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888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Escolaridade do titular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6302912"/>
              </p:ext>
            </p:extLst>
          </p:nvPr>
        </p:nvGraphicFramePr>
        <p:xfrm>
          <a:off x="683568" y="1628800"/>
          <a:ext cx="7128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43023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Normatização – “CPF”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536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96916080"/>
              </p:ext>
            </p:extLst>
          </p:nvPr>
        </p:nvGraphicFramePr>
        <p:xfrm>
          <a:off x="1763688" y="2057400"/>
          <a:ext cx="509431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3726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Conselhos Municipais de Assistência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9857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CMAS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2090449"/>
              </p:ext>
            </p:extLst>
          </p:nvPr>
        </p:nvGraphicFramePr>
        <p:xfrm>
          <a:off x="1043608" y="1556792"/>
          <a:ext cx="38164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5802250"/>
              </p:ext>
            </p:extLst>
          </p:nvPr>
        </p:nvGraphicFramePr>
        <p:xfrm>
          <a:off x="4283968" y="3789040"/>
          <a:ext cx="432048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17452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Apoio estadual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Gestão Municipal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85085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do Estado - 2013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6568855"/>
              </p:ext>
            </p:extLst>
          </p:nvPr>
        </p:nvGraphicFramePr>
        <p:xfrm>
          <a:off x="1043608" y="1340768"/>
          <a:ext cx="42484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6775331"/>
              </p:ext>
            </p:extLst>
          </p:nvPr>
        </p:nvGraphicFramePr>
        <p:xfrm>
          <a:off x="1187624" y="4077072"/>
          <a:ext cx="4173091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9636698"/>
              </p:ext>
            </p:extLst>
          </p:nvPr>
        </p:nvGraphicFramePr>
        <p:xfrm>
          <a:off x="4716016" y="2204864"/>
          <a:ext cx="4302224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90948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34348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Dimensão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Mobilizar atores sociais para a participação nas instâncias da assistência social</a:t>
            </a:r>
          </a:p>
          <a:p>
            <a:r>
              <a:rPr lang="pt-BR" dirty="0" smtClean="0"/>
              <a:t>Efetivar a participação de usuários e trabalhadores nos CMAS</a:t>
            </a:r>
          </a:p>
          <a:p>
            <a:r>
              <a:rPr lang="pt-BR" dirty="0" smtClean="0"/>
              <a:t>Participação efetiva do gestor nos CMAS</a:t>
            </a:r>
          </a:p>
          <a:p>
            <a:r>
              <a:rPr lang="pt-BR" dirty="0" smtClean="0"/>
              <a:t>Implementação das decisões dos CMAS</a:t>
            </a:r>
          </a:p>
          <a:p>
            <a:r>
              <a:rPr lang="pt-BR" dirty="0" smtClean="0"/>
              <a:t>Participação efetiva dos municípios nas instâncias do SUAS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67199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Dimensão institucional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Adequação / formulação da regulação municipal (SUAS, Benefícios eventuais outros)</a:t>
            </a:r>
          </a:p>
          <a:p>
            <a:r>
              <a:rPr lang="pt-BR" dirty="0" smtClean="0"/>
              <a:t>Estruturação das Secretarias Municipais de Assistência Social</a:t>
            </a:r>
          </a:p>
          <a:p>
            <a:r>
              <a:rPr lang="pt-BR" dirty="0" smtClean="0"/>
              <a:t>Estruturação dos CMAS conforme normas e pactos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1365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Dimensão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Desenvolver capacidades para:</a:t>
            </a:r>
          </a:p>
          <a:p>
            <a:pPr lvl="1"/>
            <a:r>
              <a:rPr lang="pt-BR" dirty="0" smtClean="0"/>
              <a:t>Planejar as ações de assistência social.</a:t>
            </a:r>
          </a:p>
          <a:p>
            <a:pPr lvl="1"/>
            <a:r>
              <a:rPr lang="pt-BR" dirty="0" smtClean="0"/>
              <a:t>Orçar adequadamente os recursos da assistência social</a:t>
            </a:r>
          </a:p>
          <a:p>
            <a:pPr lvl="1"/>
            <a:r>
              <a:rPr lang="pt-BR" dirty="0" smtClean="0"/>
              <a:t>Efetivar o gasto dos recursos da assistência social (municipais, estaduais, federais) </a:t>
            </a:r>
          </a:p>
          <a:p>
            <a:pPr lvl="1"/>
            <a:r>
              <a:rPr lang="pt-BR" dirty="0" smtClean="0"/>
              <a:t>Constituir equipes de gestão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6013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SUAS e a Política Nacional de Assistência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altLang="pt-BR" dirty="0">
                <a:ea typeface="Lucida Sans Unicode" pitchFamily="34" charset="0"/>
              </a:rPr>
              <a:t>Eixos estruturantes da PNAS que incidem no SUAS: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Matricialidade Sociofamiliar;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Descentralização político-administrativa e Territorialização;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Novas bases para a relação entre Estado e Sociedade Civil;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Financiamento;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Controle Social;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O desafio da participação popular/cidadão usuário;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A Política de Recursos Humanos;</a:t>
            </a:r>
          </a:p>
          <a:p>
            <a:pPr lvl="1"/>
            <a:r>
              <a:rPr lang="pt-BR" altLang="pt-BR" dirty="0">
                <a:ea typeface="Lucida Sans Unicode" pitchFamily="34" charset="0"/>
              </a:rPr>
              <a:t>A Informação, o Monitoramento e a Avaliação.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19267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Dimensão técnico-burocrática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Constituir equipes com quadro efetivo na assistência social (estatutários).</a:t>
            </a:r>
          </a:p>
          <a:p>
            <a:r>
              <a:rPr lang="pt-BR" dirty="0" smtClean="0"/>
              <a:t>Ampliar quadro municipal nos serviços e, principalmente, na gestão.</a:t>
            </a:r>
          </a:p>
          <a:p>
            <a:r>
              <a:rPr lang="pt-BR" dirty="0" smtClean="0"/>
              <a:t>Realizar ações de formação / capacitação que possibilitem:</a:t>
            </a:r>
          </a:p>
          <a:p>
            <a:pPr lvl="1"/>
            <a:r>
              <a:rPr lang="pt-BR" dirty="0" smtClean="0"/>
              <a:t>Preparar quadros para atuarem na assistência social</a:t>
            </a:r>
          </a:p>
          <a:p>
            <a:pPr lvl="1"/>
            <a:r>
              <a:rPr lang="pt-BR" dirty="0" smtClean="0"/>
              <a:t>Qualificar a gestão da assistência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6544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Principal desafio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780928"/>
            <a:ext cx="7498080" cy="11171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6000" dirty="0" smtClean="0"/>
              <a:t>Qualificação da gestão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xmlns="" val="38109061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sz="4000" b="1" dirty="0" smtClean="0"/>
          </a:p>
          <a:p>
            <a:pPr marL="82296" indent="0">
              <a:buNone/>
            </a:pPr>
            <a:endParaRPr lang="pt-BR" sz="4000" b="1" dirty="0"/>
          </a:p>
          <a:p>
            <a:pPr marL="82296" indent="0">
              <a:buNone/>
            </a:pPr>
            <a:endParaRPr lang="pt-BR" sz="4000" b="1" smtClean="0"/>
          </a:p>
          <a:p>
            <a:pPr marL="82296" indent="0">
              <a:buNone/>
            </a:pPr>
            <a:r>
              <a:rPr lang="pt-BR" sz="4000" b="1" smtClean="0"/>
              <a:t>OBRIGADA</a:t>
            </a:r>
            <a:r>
              <a:rPr lang="pt-BR" sz="4000" b="1" dirty="0" smtClean="0"/>
              <a:t>!</a:t>
            </a: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e</a:t>
            </a:r>
            <a:r>
              <a:rPr lang="pt-BR" dirty="0" smtClean="0"/>
              <a:t>leonora.ufmg@gmail.com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9765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organizativos do </a:t>
            </a:r>
            <a:r>
              <a:rPr lang="pt-BR" dirty="0" smtClean="0"/>
              <a:t>SUAS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dirty="0">
                <a:ea typeface="Lucida Sans Unicode" pitchFamily="34" charset="0"/>
              </a:rPr>
              <a:t>Princípios 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 – Universalidade: para todos que necessitarem;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II – Gratuidade: sem contribuição ou contrapartida;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III – Integralidade da proteção social: articulação entre serviços e benefícios;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IV – Intersetorialidade: integração da rede com outras políticas e órgãos;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V – Equidade: respeito à diversidade, com prioridade para os que estão em situação de risco e vulnerabilidade</a:t>
            </a:r>
            <a:r>
              <a:rPr lang="pt-BR" altLang="pt-BR" dirty="0" smtClean="0">
                <a:ea typeface="Lucida Sans Unicode" pitchFamily="34" charset="0"/>
              </a:rPr>
              <a:t>.</a:t>
            </a:r>
            <a:endParaRPr lang="pt-BR" altLang="pt-BR" dirty="0">
              <a:ea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56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Diretrizes para a gestão do SUAS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dirty="0">
                <a:ea typeface="Lucida Sans Unicode" pitchFamily="34" charset="0"/>
              </a:rPr>
              <a:t>Diretrizes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 - Primazia da responsabilidade do Estado;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II - Descentralização político-administrativa e comando único;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III - Financiamento partilhado entre os entes;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IV - Matricialidade sociofamiliar;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V - Territorialização;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VI - Fortalecimento da relação democrática entre Estado e sociedade civil;</a:t>
            </a:r>
          </a:p>
          <a:p>
            <a:pPr marL="457200" lvl="1" indent="0">
              <a:buFont typeface="Times New Roman" pitchFamily="18" charset="0"/>
              <a:buNone/>
            </a:pPr>
            <a:r>
              <a:rPr lang="pt-BR" altLang="pt-BR" dirty="0">
                <a:ea typeface="Lucida Sans Unicode" pitchFamily="34" charset="0"/>
              </a:rPr>
              <a:t>VII - Controle social e participação popular</a:t>
            </a:r>
            <a:r>
              <a:rPr lang="pt-BR" altLang="pt-BR" dirty="0" smtClean="0">
                <a:ea typeface="Lucida Sans Unicode" pitchFamily="34" charset="0"/>
              </a:rPr>
              <a:t>.</a:t>
            </a:r>
            <a:endParaRPr lang="pt-BR" altLang="pt-BR" dirty="0">
              <a:ea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0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Instâncias do SUAS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ea typeface="Lucida Sans Unicode" pitchFamily="34" charset="0"/>
              </a:rPr>
              <a:t>Participação</a:t>
            </a:r>
          </a:p>
          <a:p>
            <a:pPr lvl="1"/>
            <a:r>
              <a:rPr lang="pt-BR" dirty="0">
                <a:ea typeface="Lucida Sans Unicode" pitchFamily="34" charset="0"/>
              </a:rPr>
              <a:t>Fóruns, Colegiados</a:t>
            </a:r>
          </a:p>
          <a:p>
            <a:r>
              <a:rPr lang="pt-BR" dirty="0">
                <a:ea typeface="Lucida Sans Unicode" pitchFamily="34" charset="0"/>
              </a:rPr>
              <a:t>Deliberação</a:t>
            </a:r>
          </a:p>
          <a:p>
            <a:pPr lvl="1"/>
            <a:r>
              <a:rPr lang="pt-BR" dirty="0">
                <a:ea typeface="Lucida Sans Unicode" pitchFamily="34" charset="0"/>
              </a:rPr>
              <a:t>Conselhos, Conferências </a:t>
            </a:r>
          </a:p>
          <a:p>
            <a:r>
              <a:rPr lang="pt-BR" dirty="0">
                <a:ea typeface="Lucida Sans Unicode" pitchFamily="34" charset="0"/>
              </a:rPr>
              <a:t>Pactuação</a:t>
            </a:r>
          </a:p>
          <a:p>
            <a:pPr lvl="1"/>
            <a:r>
              <a:rPr lang="pt-BR" dirty="0">
                <a:ea typeface="Lucida Sans Unicode" pitchFamily="34" charset="0"/>
              </a:rPr>
              <a:t>CIT, CIB</a:t>
            </a:r>
          </a:p>
          <a:p>
            <a:r>
              <a:rPr lang="pt-BR" dirty="0">
                <a:ea typeface="Lucida Sans Unicode" pitchFamily="34" charset="0"/>
              </a:rPr>
              <a:t>Gestão</a:t>
            </a:r>
          </a:p>
          <a:p>
            <a:pPr lvl="1"/>
            <a:r>
              <a:rPr lang="pt-BR" dirty="0">
                <a:ea typeface="Lucida Sans Unicode" pitchFamily="34" charset="0"/>
              </a:rPr>
              <a:t>Ministério, Secretarias Estaduais e Municipais</a:t>
            </a:r>
          </a:p>
          <a:p>
            <a:r>
              <a:rPr lang="pt-BR" dirty="0">
                <a:ea typeface="Lucida Sans Unicode" pitchFamily="34" charset="0"/>
              </a:rPr>
              <a:t>Operacionalização</a:t>
            </a:r>
          </a:p>
          <a:p>
            <a:pPr lvl="1"/>
            <a:r>
              <a:rPr lang="pt-BR" dirty="0">
                <a:ea typeface="Lucida Sans Unicode" pitchFamily="34" charset="0"/>
              </a:rPr>
              <a:t>Rede Socioassistencial</a:t>
            </a:r>
          </a:p>
          <a:p>
            <a:r>
              <a:rPr lang="pt-BR" dirty="0" smtClean="0"/>
              <a:t>Negociação</a:t>
            </a:r>
          </a:p>
          <a:p>
            <a:pPr lvl="1"/>
            <a:r>
              <a:rPr lang="pt-BR" dirty="0" smtClean="0"/>
              <a:t>Mesas de Negociação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837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Estrutura da Proteção Socioassistencial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>
                <a:ea typeface="Lucida Sans Unicode" pitchFamily="34" charset="0"/>
              </a:rPr>
              <a:t>Por nível de complexidade</a:t>
            </a:r>
          </a:p>
          <a:p>
            <a:pPr lvl="1">
              <a:defRPr/>
            </a:pPr>
            <a:r>
              <a:rPr lang="pt-BR" altLang="pt-BR" dirty="0">
                <a:ea typeface="Lucida Sans Unicode" pitchFamily="34" charset="0"/>
              </a:rPr>
              <a:t>Proteção Social Básica </a:t>
            </a:r>
          </a:p>
          <a:p>
            <a:pPr lvl="1">
              <a:defRPr/>
            </a:pPr>
            <a:r>
              <a:rPr lang="pt-BR" altLang="pt-BR" dirty="0">
                <a:ea typeface="Lucida Sans Unicode" pitchFamily="34" charset="0"/>
              </a:rPr>
              <a:t>Proteção Social Especial</a:t>
            </a:r>
          </a:p>
          <a:p>
            <a:pPr>
              <a:defRPr/>
            </a:pPr>
            <a:r>
              <a:rPr lang="pt-BR" altLang="pt-BR" dirty="0">
                <a:ea typeface="Lucida Sans Unicode" pitchFamily="34" charset="0"/>
              </a:rPr>
              <a:t>Pela natureza da necessidade </a:t>
            </a:r>
          </a:p>
          <a:p>
            <a:pPr lvl="1">
              <a:defRPr/>
            </a:pPr>
            <a:r>
              <a:rPr lang="pt-BR" altLang="pt-BR" dirty="0">
                <a:ea typeface="Lucida Sans Unicode" pitchFamily="34" charset="0"/>
              </a:rPr>
              <a:t>Benefícios: provisões materiais (continuadas / provisórias). </a:t>
            </a:r>
          </a:p>
          <a:p>
            <a:pPr lvl="1">
              <a:defRPr/>
            </a:pPr>
            <a:r>
              <a:rPr lang="pt-BR" altLang="pt-BR" dirty="0">
                <a:ea typeface="Lucida Sans Unicode" pitchFamily="34" charset="0"/>
              </a:rPr>
              <a:t>Serviços: atividades continuadas cujas ações observem os objetivos, princípios e diretrizes estabelecidos na LOAS e na PNAS.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474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SUAS – responsabilidades comuns aos entes federados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Autofit/>
          </a:bodyPr>
          <a:lstStyle/>
          <a:p>
            <a:r>
              <a:rPr lang="pt-BR" sz="2600" dirty="0"/>
              <a:t>O</a:t>
            </a:r>
            <a:r>
              <a:rPr lang="pt-BR" sz="2600" dirty="0" smtClean="0"/>
              <a:t>rganizar </a:t>
            </a:r>
            <a:r>
              <a:rPr lang="pt-BR" sz="2600" dirty="0"/>
              <a:t>e coordenar o SUAS em seu âmbito, observando as deliberações </a:t>
            </a:r>
            <a:r>
              <a:rPr lang="pt-BR" sz="2600" dirty="0" smtClean="0"/>
              <a:t>e </a:t>
            </a:r>
            <a:r>
              <a:rPr lang="pt-BR" sz="2600" dirty="0" err="1" smtClean="0"/>
              <a:t>pactuações</a:t>
            </a:r>
            <a:r>
              <a:rPr lang="pt-BR" sz="2600" dirty="0" smtClean="0"/>
              <a:t> </a:t>
            </a:r>
            <a:r>
              <a:rPr lang="pt-BR" sz="2600" dirty="0"/>
              <a:t>de suas respectivas </a:t>
            </a:r>
            <a:r>
              <a:rPr lang="pt-BR" sz="2600" dirty="0" smtClean="0"/>
              <a:t>instâncias.</a:t>
            </a:r>
            <a:endParaRPr lang="pt-BR" sz="2600" dirty="0"/>
          </a:p>
          <a:p>
            <a:r>
              <a:rPr lang="pt-BR" sz="2600" dirty="0"/>
              <a:t>E</a:t>
            </a:r>
            <a:r>
              <a:rPr lang="pt-BR" sz="2600" dirty="0" smtClean="0"/>
              <a:t>stabelecer </a:t>
            </a:r>
            <a:r>
              <a:rPr lang="pt-BR" sz="2600" dirty="0"/>
              <a:t>prioridades e metas visando à prevenção e ao enfrentamento </a:t>
            </a:r>
            <a:r>
              <a:rPr lang="pt-BR" sz="2600" dirty="0" smtClean="0"/>
              <a:t>da pobreza</a:t>
            </a:r>
            <a:r>
              <a:rPr lang="pt-BR" sz="2600" dirty="0"/>
              <a:t>, da desigualdade, das vulnerabilidades e dos riscos </a:t>
            </a:r>
            <a:r>
              <a:rPr lang="pt-BR" sz="2600" dirty="0" smtClean="0"/>
              <a:t>sociais.</a:t>
            </a:r>
            <a:endParaRPr lang="pt-BR" sz="2600" dirty="0"/>
          </a:p>
          <a:p>
            <a:r>
              <a:rPr lang="pt-BR" sz="2600" dirty="0"/>
              <a:t>N</a:t>
            </a:r>
            <a:r>
              <a:rPr lang="pt-BR" sz="2600" dirty="0" smtClean="0"/>
              <a:t>ormatizar </a:t>
            </a:r>
            <a:r>
              <a:rPr lang="pt-BR" sz="2600" dirty="0"/>
              <a:t>e regular a política de assistência social em cada esfera de governo</a:t>
            </a:r>
            <a:r>
              <a:rPr lang="pt-BR" sz="2600" dirty="0" smtClean="0"/>
              <a:t>, em </a:t>
            </a:r>
            <a:r>
              <a:rPr lang="pt-BR" sz="2600" dirty="0"/>
              <a:t>consonância com as normas gerais da </a:t>
            </a:r>
            <a:r>
              <a:rPr lang="pt-BR" sz="2600" dirty="0" smtClean="0"/>
              <a:t>União.</a:t>
            </a:r>
          </a:p>
          <a:p>
            <a:r>
              <a:rPr lang="pt-BR" sz="2600" dirty="0"/>
              <a:t>E</a:t>
            </a:r>
            <a:r>
              <a:rPr lang="pt-BR" sz="2600" dirty="0" smtClean="0"/>
              <a:t>laborar </a:t>
            </a:r>
            <a:r>
              <a:rPr lang="pt-BR" sz="2600" dirty="0"/>
              <a:t>o Pacto de Aprimoramento do </a:t>
            </a:r>
            <a:r>
              <a:rPr lang="pt-BR" sz="2600" dirty="0" smtClean="0"/>
              <a:t>SUAS.</a:t>
            </a:r>
          </a:p>
          <a:p>
            <a:r>
              <a:rPr lang="pt-BR" sz="2600" dirty="0" smtClean="0"/>
              <a:t>Elaborar o Diagnóstico Socioterritorial e o Plano de Assistência Social.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xmlns="" val="1514171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454</TotalTime>
  <Words>1429</Words>
  <Application>Microsoft Office PowerPoint</Application>
  <PresentationFormat>Apresentação na tela (4:3)</PresentationFormat>
  <Paragraphs>192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Solstício</vt:lpstr>
      <vt:lpstr>A implementação do SUAS na prática cotidiana da gestão pública: os desafios de Minas Gerais</vt:lpstr>
      <vt:lpstr>Alguns destaques relacionados ao SUAS</vt:lpstr>
      <vt:lpstr>Sistema Único de Assistência Social</vt:lpstr>
      <vt:lpstr>SUAS e a Política Nacional de Assistência Social</vt:lpstr>
      <vt:lpstr>Princípios organizativos do SUAS</vt:lpstr>
      <vt:lpstr>Diretrizes para a gestão do SUAS</vt:lpstr>
      <vt:lpstr>Instâncias do SUAS</vt:lpstr>
      <vt:lpstr>Estrutura da Proteção Socioassistencial</vt:lpstr>
      <vt:lpstr>SUAS – responsabilidades comuns aos entes federados</vt:lpstr>
      <vt:lpstr>SUAS – responsabilidades do nível estadual</vt:lpstr>
      <vt:lpstr>SUAS – responsabilidades do nível municipal</vt:lpstr>
      <vt:lpstr>A Gestão do SUAS</vt:lpstr>
      <vt:lpstr>Capacidade de gestão</vt:lpstr>
      <vt:lpstr>Capacidade de gestão</vt:lpstr>
      <vt:lpstr>Pacto de Aprimoramento da Gestão</vt:lpstr>
      <vt:lpstr>Pacto de Aprimoramento da Gestão</vt:lpstr>
      <vt:lpstr>Pacto de Aprimoramento da Gestão</vt:lpstr>
      <vt:lpstr>Onde estamos?</vt:lpstr>
      <vt:lpstr>Oferta de serviços</vt:lpstr>
      <vt:lpstr>Trabalhadores</vt:lpstr>
      <vt:lpstr>Número de trabalhadores</vt:lpstr>
      <vt:lpstr>Escolaridade dos trabalhadores</vt:lpstr>
      <vt:lpstr>Vínculo dos trabalhadores</vt:lpstr>
      <vt:lpstr>Estrutura da SMAS</vt:lpstr>
      <vt:lpstr>Formalização da estrutura</vt:lpstr>
      <vt:lpstr>Estrutura de gestão</vt:lpstr>
      <vt:lpstr>Estrutura da Gestão</vt:lpstr>
      <vt:lpstr>Estrutura de Gestão</vt:lpstr>
      <vt:lpstr>Titular / Gestor municipal</vt:lpstr>
      <vt:lpstr>Escolaridade do titular</vt:lpstr>
      <vt:lpstr>Normatização – “CPF”</vt:lpstr>
      <vt:lpstr>Conselhos Municipais de Assistência Social</vt:lpstr>
      <vt:lpstr>CMAS</vt:lpstr>
      <vt:lpstr>Apoio estadual</vt:lpstr>
      <vt:lpstr>Ações do Estado - 2013</vt:lpstr>
      <vt:lpstr>desafios</vt:lpstr>
      <vt:lpstr>Dimensão política</vt:lpstr>
      <vt:lpstr>Dimensão institucional</vt:lpstr>
      <vt:lpstr>Dimensão administrativa</vt:lpstr>
      <vt:lpstr>Dimensão técnico-burocrática</vt:lpstr>
      <vt:lpstr>Principal desafio</vt:lpstr>
      <vt:lpstr>Slide 42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Eleonora</dc:creator>
  <cp:lastModifiedBy>sedese</cp:lastModifiedBy>
  <cp:revision>36</cp:revision>
  <dcterms:created xsi:type="dcterms:W3CDTF">2015-03-01T22:03:40Z</dcterms:created>
  <dcterms:modified xsi:type="dcterms:W3CDTF">2015-03-05T17:23:39Z</dcterms:modified>
</cp:coreProperties>
</file>